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57" r:id="rId7"/>
    <p:sldId id="260" r:id="rId8"/>
    <p:sldId id="258" r:id="rId9"/>
    <p:sldId id="259" r:id="rId10"/>
    <p:sldId id="261" r:id="rId11"/>
    <p:sldId id="262" r:id="rId1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733A-4C9E-4B1C-9336-8804489FE7BB}" type="datetimeFigureOut">
              <a:rPr lang="es-CO" smtClean="0"/>
              <a:t>01/08/2019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45A17-8D0D-4FB5-9F2E-5170BADCB3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4165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733A-4C9E-4B1C-9336-8804489FE7BB}" type="datetimeFigureOut">
              <a:rPr lang="es-CO" smtClean="0"/>
              <a:t>01/08/2019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45A17-8D0D-4FB5-9F2E-5170BADCB3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8670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733A-4C9E-4B1C-9336-8804489FE7BB}" type="datetimeFigureOut">
              <a:rPr lang="es-CO" smtClean="0"/>
              <a:t>01/08/2019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45A17-8D0D-4FB5-9F2E-5170BADCB3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4858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733A-4C9E-4B1C-9336-8804489FE7BB}" type="datetimeFigureOut">
              <a:rPr lang="es-CO" smtClean="0"/>
              <a:t>01/08/2019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45A17-8D0D-4FB5-9F2E-5170BADCB3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598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733A-4C9E-4B1C-9336-8804489FE7BB}" type="datetimeFigureOut">
              <a:rPr lang="es-CO" smtClean="0"/>
              <a:t>01/08/2019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45A17-8D0D-4FB5-9F2E-5170BADCB3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382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733A-4C9E-4B1C-9336-8804489FE7BB}" type="datetimeFigureOut">
              <a:rPr lang="es-CO" smtClean="0"/>
              <a:t>01/08/2019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45A17-8D0D-4FB5-9F2E-5170BADCB3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754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733A-4C9E-4B1C-9336-8804489FE7BB}" type="datetimeFigureOut">
              <a:rPr lang="es-CO" smtClean="0"/>
              <a:t>01/08/2019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45A17-8D0D-4FB5-9F2E-5170BADCB3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49332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733A-4C9E-4B1C-9336-8804489FE7BB}" type="datetimeFigureOut">
              <a:rPr lang="es-CO" smtClean="0"/>
              <a:t>01/08/2019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45A17-8D0D-4FB5-9F2E-5170BADCB3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7810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733A-4C9E-4B1C-9336-8804489FE7BB}" type="datetimeFigureOut">
              <a:rPr lang="es-CO" smtClean="0"/>
              <a:t>01/08/2019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45A17-8D0D-4FB5-9F2E-5170BADCB3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826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733A-4C9E-4B1C-9336-8804489FE7BB}" type="datetimeFigureOut">
              <a:rPr lang="es-CO" smtClean="0"/>
              <a:t>01/08/2019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45A17-8D0D-4FB5-9F2E-5170BADCB3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08187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733A-4C9E-4B1C-9336-8804489FE7BB}" type="datetimeFigureOut">
              <a:rPr lang="es-CO" smtClean="0"/>
              <a:t>01/08/2019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45A17-8D0D-4FB5-9F2E-5170BADCB3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3273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0733A-4C9E-4B1C-9336-8804489FE7BB}" type="datetimeFigureOut">
              <a:rPr lang="es-CO" smtClean="0"/>
              <a:t>01/08/2019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45A17-8D0D-4FB5-9F2E-5170BADCB3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6746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TALLER ICFES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 smtClean="0"/>
              <a:t>J David Ojeda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3923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4745" y="182880"/>
            <a:ext cx="11859064" cy="6499274"/>
          </a:xfrm>
        </p:spPr>
        <p:txBody>
          <a:bodyPr/>
          <a:lstStyle/>
          <a:p>
            <a:pPr marL="0" indent="0" algn="just">
              <a:buNone/>
            </a:pPr>
            <a:r>
              <a:rPr lang="es-CO" sz="4800" dirty="0" smtClean="0"/>
              <a:t>5) Un </a:t>
            </a:r>
            <a:r>
              <a:rPr lang="es-CO" sz="4800" i="1" dirty="0"/>
              <a:t>cartabón </a:t>
            </a:r>
            <a:r>
              <a:rPr lang="es-CO" sz="4800" dirty="0"/>
              <a:t>es una plantilla que se utiliza en dibujo técnico y que tiene forma de triángulo rectángulo escaleno, de modo que su hipotenusa mide el doble del cateto de menor longitud.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464" y="3601330"/>
            <a:ext cx="10091271" cy="3080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74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0677" y="168812"/>
            <a:ext cx="11901268" cy="6555545"/>
          </a:xfrm>
        </p:spPr>
        <p:txBody>
          <a:bodyPr/>
          <a:lstStyle/>
          <a:p>
            <a:pPr algn="just"/>
            <a:r>
              <a:rPr lang="es-CO" sz="4800" dirty="0" smtClean="0"/>
              <a:t>Si </a:t>
            </a:r>
            <a:r>
              <a:rPr lang="es-CO" sz="4800" dirty="0"/>
              <a:t>el cateto más largo de un cartabón mide 32 centímetros, como muestra la figura, ¿cuál de las siguientes medidas corresponde a su cateto menor?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8608" y="2658039"/>
            <a:ext cx="2895161" cy="3925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08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3031" y="103029"/>
            <a:ext cx="11797047" cy="645231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CO" sz="4800" dirty="0" smtClean="0"/>
              <a:t>1) A </a:t>
            </a:r>
            <a:r>
              <a:rPr lang="es-CO" sz="4800" dirty="0"/>
              <a:t>partir de un conjunto de números </a:t>
            </a:r>
            <a:r>
              <a:rPr lang="es-CO" sz="4800" i="1" dirty="0"/>
              <a:t>S</a:t>
            </a:r>
            <a:r>
              <a:rPr lang="es-CO" sz="4800" dirty="0"/>
              <a:t>, cuyo promedio es 9 y desviación estándar 3, se construye un nuevo conjunto de números </a:t>
            </a:r>
            <a:r>
              <a:rPr lang="es-CO" sz="4800" i="1" dirty="0"/>
              <a:t>T</a:t>
            </a:r>
            <a:r>
              <a:rPr lang="es-CO" sz="4800" dirty="0"/>
              <a:t>, tomando cada elemento de </a:t>
            </a:r>
            <a:r>
              <a:rPr lang="es-CO" sz="4800" i="1" dirty="0"/>
              <a:t>S </a:t>
            </a:r>
            <a:r>
              <a:rPr lang="es-CO" sz="4800" dirty="0"/>
              <a:t>y sumándole 4 unidades. Si, por ejemplo, 8 es un elemento de </a:t>
            </a:r>
            <a:r>
              <a:rPr lang="es-CO" sz="4800" i="1" dirty="0"/>
              <a:t>S</a:t>
            </a:r>
            <a:r>
              <a:rPr lang="es-CO" sz="4800" dirty="0"/>
              <a:t>, entonces el número 8 + 4 = 12 es un elemento de </a:t>
            </a:r>
            <a:r>
              <a:rPr lang="es-CO" sz="4800" i="1" dirty="0"/>
              <a:t>T</a:t>
            </a:r>
            <a:r>
              <a:rPr lang="es-CO" sz="4800" dirty="0"/>
              <a:t>. Es correcto afirmar, entonces, que para los elementos del conjunto </a:t>
            </a:r>
            <a:r>
              <a:rPr lang="es-CO" sz="4800" i="1" dirty="0"/>
              <a:t>T </a:t>
            </a:r>
            <a:r>
              <a:rPr lang="es-CO" sz="4800" dirty="0"/>
              <a:t>su promedio y su desviación estándar son, respectivamente, </a:t>
            </a:r>
          </a:p>
        </p:txBody>
      </p:sp>
    </p:spTree>
    <p:extLst>
      <p:ext uri="{BB962C8B-B14F-4D97-AF65-F5344CB8AC3E}">
        <p14:creationId xmlns:p14="http://schemas.microsoft.com/office/powerpoint/2010/main" val="19319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54132" y="991673"/>
            <a:ext cx="3360313" cy="4494727"/>
          </a:xfrm>
        </p:spPr>
        <p:txBody>
          <a:bodyPr/>
          <a:lstStyle/>
          <a:p>
            <a:endParaRPr lang="es-CO" dirty="0"/>
          </a:p>
          <a:p>
            <a:r>
              <a:rPr lang="es-CO" sz="6000" b="1" dirty="0"/>
              <a:t>A. </a:t>
            </a:r>
            <a:r>
              <a:rPr lang="es-CO" sz="6000" dirty="0"/>
              <a:t>9 y 3. </a:t>
            </a:r>
            <a:endParaRPr lang="es-CO" sz="6000" dirty="0" smtClean="0"/>
          </a:p>
          <a:p>
            <a:r>
              <a:rPr lang="es-CO" sz="6000" b="1" dirty="0" smtClean="0"/>
              <a:t>B</a:t>
            </a:r>
            <a:r>
              <a:rPr lang="es-CO" sz="6000" b="1" dirty="0"/>
              <a:t>. </a:t>
            </a:r>
            <a:r>
              <a:rPr lang="es-CO" sz="6000" dirty="0"/>
              <a:t>9 y 7. </a:t>
            </a:r>
            <a:endParaRPr lang="es-CO" sz="6000" dirty="0" smtClean="0"/>
          </a:p>
          <a:p>
            <a:r>
              <a:rPr lang="es-CO" sz="6000" b="1" dirty="0" smtClean="0"/>
              <a:t>C</a:t>
            </a:r>
            <a:r>
              <a:rPr lang="es-CO" sz="6000" b="1" dirty="0"/>
              <a:t>. </a:t>
            </a:r>
            <a:r>
              <a:rPr lang="es-CO" sz="6000" dirty="0"/>
              <a:t>13 y 3. </a:t>
            </a:r>
            <a:endParaRPr lang="es-CO" sz="6000" dirty="0" smtClean="0"/>
          </a:p>
          <a:p>
            <a:r>
              <a:rPr lang="es-CO" sz="6000" b="1" dirty="0" smtClean="0"/>
              <a:t>D</a:t>
            </a:r>
            <a:r>
              <a:rPr lang="es-CO" sz="6000" b="1" dirty="0"/>
              <a:t>. </a:t>
            </a:r>
            <a:r>
              <a:rPr lang="es-CO" sz="6000" dirty="0"/>
              <a:t>13 y 7. 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55732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7425" y="154546"/>
            <a:ext cx="11771290" cy="6478074"/>
          </a:xfrm>
        </p:spPr>
        <p:txBody>
          <a:bodyPr/>
          <a:lstStyle/>
          <a:p>
            <a:pPr marL="0" indent="0">
              <a:buNone/>
            </a:pPr>
            <a:r>
              <a:rPr lang="es-CO" sz="4400" dirty="0" smtClean="0"/>
              <a:t>2) En </a:t>
            </a:r>
            <a:r>
              <a:rPr lang="es-CO" sz="4400" dirty="0"/>
              <a:t>una institución educativa hay dos cursos en grado undécimo. El número de hombres y mujeres de cada curso se relaciona en la tabla: </a:t>
            </a:r>
          </a:p>
          <a:p>
            <a:endParaRPr lang="es-CO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1267" y="2252931"/>
            <a:ext cx="8317623" cy="3581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612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7425" y="154546"/>
            <a:ext cx="11900079" cy="6593984"/>
          </a:xfrm>
        </p:spPr>
        <p:txBody>
          <a:bodyPr>
            <a:normAutofit/>
          </a:bodyPr>
          <a:lstStyle/>
          <a:p>
            <a:pPr algn="just"/>
            <a:r>
              <a:rPr lang="es-CO" sz="4400" dirty="0" smtClean="0"/>
              <a:t>La </a:t>
            </a:r>
            <a:r>
              <a:rPr lang="es-CO" sz="4400" dirty="0"/>
              <a:t>probabilidad de escoger un estudiante de grado undécimo, de esta institución, que sea mujer es de </a:t>
            </a:r>
            <a:r>
              <a:rPr lang="es-CO" sz="4400" dirty="0" smtClean="0"/>
              <a:t>3/4. </a:t>
            </a:r>
            <a:r>
              <a:rPr lang="es-CO" sz="4400" dirty="0"/>
              <a:t>Este valor corresponde a la razón entre el </a:t>
            </a:r>
            <a:r>
              <a:rPr lang="es-CO" sz="4400" dirty="0" smtClean="0"/>
              <a:t>número </a:t>
            </a:r>
            <a:r>
              <a:rPr lang="es-CO" sz="4400" dirty="0"/>
              <a:t>total de mujeres y </a:t>
            </a:r>
            <a:endParaRPr lang="es-CO" sz="4400" dirty="0" smtClean="0"/>
          </a:p>
          <a:p>
            <a:pPr marL="0" indent="0">
              <a:buNone/>
            </a:pPr>
            <a:r>
              <a:rPr lang="es-CO" sz="4400" b="1" dirty="0" smtClean="0"/>
              <a:t>A.</a:t>
            </a:r>
            <a:r>
              <a:rPr lang="es-CO" sz="4400" dirty="0" smtClean="0"/>
              <a:t> el </a:t>
            </a:r>
            <a:r>
              <a:rPr lang="es-CO" sz="4400" dirty="0"/>
              <a:t>número total de estudiantes de grado undécimo</a:t>
            </a:r>
            <a:r>
              <a:rPr lang="es-CO" sz="4400" dirty="0" smtClean="0"/>
              <a:t>.</a:t>
            </a:r>
          </a:p>
          <a:p>
            <a:pPr marL="0" indent="0">
              <a:buNone/>
            </a:pPr>
            <a:r>
              <a:rPr lang="es-CO" sz="4400" b="1" dirty="0" smtClean="0"/>
              <a:t>B</a:t>
            </a:r>
            <a:r>
              <a:rPr lang="es-CO" sz="4400" b="1" dirty="0"/>
              <a:t>. </a:t>
            </a:r>
            <a:r>
              <a:rPr lang="es-CO" sz="4400" dirty="0"/>
              <a:t>el número total de hombres de grado undécimo. </a:t>
            </a:r>
            <a:endParaRPr lang="es-CO" sz="4400" dirty="0" smtClean="0"/>
          </a:p>
          <a:p>
            <a:pPr marL="0" indent="0">
              <a:buNone/>
            </a:pPr>
            <a:r>
              <a:rPr lang="es-CO" sz="4400" b="1" dirty="0" smtClean="0"/>
              <a:t>C</a:t>
            </a:r>
            <a:r>
              <a:rPr lang="es-CO" sz="4400" b="1" dirty="0"/>
              <a:t>. </a:t>
            </a:r>
            <a:r>
              <a:rPr lang="es-CO" sz="4400" dirty="0"/>
              <a:t>el número total de mujeres del curso 11 B. </a:t>
            </a:r>
            <a:endParaRPr lang="es-CO" sz="4400" dirty="0" smtClean="0"/>
          </a:p>
          <a:p>
            <a:pPr marL="0" indent="0">
              <a:buNone/>
            </a:pPr>
            <a:r>
              <a:rPr lang="es-CO" sz="4400" b="1" dirty="0" smtClean="0"/>
              <a:t>D</a:t>
            </a:r>
            <a:r>
              <a:rPr lang="es-CO" sz="4400" b="1" dirty="0"/>
              <a:t>. </a:t>
            </a:r>
            <a:r>
              <a:rPr lang="es-CO" sz="4400" dirty="0"/>
              <a:t>el número total de hombres del curso 11 A. </a:t>
            </a:r>
          </a:p>
        </p:txBody>
      </p:sp>
    </p:spTree>
    <p:extLst>
      <p:ext uri="{BB962C8B-B14F-4D97-AF65-F5344CB8AC3E}">
        <p14:creationId xmlns:p14="http://schemas.microsoft.com/office/powerpoint/2010/main" val="155227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1015" y="422031"/>
            <a:ext cx="11816862" cy="575493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CO" sz="4800" dirty="0" smtClean="0"/>
              <a:t>3) Por </a:t>
            </a:r>
            <a:r>
              <a:rPr lang="es-CO" sz="4800" dirty="0"/>
              <a:t>la compra de 3 camisetas se da un descuento de 10% en el precio de la segunda camiseta y un descuento 20% en el precio de la tercera. Todas las camisetas tienen el mismo precio Si se quiere establecer un único valor de descuento por la compra de 3 camisetas que equivalga al valor planteado en la promoción, el valor de este descuento en el precio de las 3 camisetas </a:t>
            </a:r>
            <a:r>
              <a:rPr lang="es-CO" sz="4800" dirty="0" smtClean="0"/>
              <a:t>es:</a:t>
            </a:r>
            <a:endParaRPr lang="es-CO" sz="4800" dirty="0"/>
          </a:p>
        </p:txBody>
      </p:sp>
    </p:spTree>
    <p:extLst>
      <p:ext uri="{BB962C8B-B14F-4D97-AF65-F5344CB8AC3E}">
        <p14:creationId xmlns:p14="http://schemas.microsoft.com/office/powerpoint/2010/main" val="133578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25461" y="1347324"/>
            <a:ext cx="3171092" cy="4351338"/>
          </a:xfrm>
        </p:spPr>
        <p:txBody>
          <a:bodyPr>
            <a:normAutofit/>
          </a:bodyPr>
          <a:lstStyle/>
          <a:p>
            <a:r>
              <a:rPr lang="es-CO" sz="6000" dirty="0" smtClean="0"/>
              <a:t>A. 15%</a:t>
            </a:r>
          </a:p>
          <a:p>
            <a:r>
              <a:rPr lang="es-CO" sz="6000" dirty="0" smtClean="0"/>
              <a:t>B. 10%</a:t>
            </a:r>
          </a:p>
          <a:p>
            <a:r>
              <a:rPr lang="es-CO" sz="6000" dirty="0" smtClean="0"/>
              <a:t>C. 20%</a:t>
            </a:r>
          </a:p>
          <a:p>
            <a:r>
              <a:rPr lang="es-CO" sz="6000" dirty="0" smtClean="0"/>
              <a:t>D. 18%</a:t>
            </a:r>
            <a:endParaRPr lang="es-CO" sz="6000" dirty="0"/>
          </a:p>
        </p:txBody>
      </p:sp>
    </p:spTree>
    <p:extLst>
      <p:ext uri="{BB962C8B-B14F-4D97-AF65-F5344CB8AC3E}">
        <p14:creationId xmlns:p14="http://schemas.microsoft.com/office/powerpoint/2010/main" val="255625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39151" y="225082"/>
            <a:ext cx="11718387" cy="645707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CO" sz="5400" dirty="0" smtClean="0"/>
              <a:t>4) Un </a:t>
            </a:r>
            <a:r>
              <a:rPr lang="es-CO" sz="5400" dirty="0"/>
              <a:t>colegio necesita enviar 5 estudiantes como representantes a un foro sobre la contaminación del medio ambiente. Se decidió que 2 estudiantes sean de grado décimo y 3 de grado undécimo. En décimo hay 5 estudiantes preparados para el foro y en undécimo hay 4. ¿Cuántos grupos diferentes pueden formarse para enviar al foro? 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3414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47357" y="1670881"/>
            <a:ext cx="11766452" cy="4351338"/>
          </a:xfrm>
        </p:spPr>
        <p:txBody>
          <a:bodyPr/>
          <a:lstStyle/>
          <a:p>
            <a:endParaRPr lang="es-CO" dirty="0"/>
          </a:p>
          <a:p>
            <a:r>
              <a:rPr lang="es-CO" sz="6000" b="1" dirty="0"/>
              <a:t>A. </a:t>
            </a:r>
            <a:r>
              <a:rPr lang="es-CO" sz="6000" dirty="0"/>
              <a:t>9 </a:t>
            </a:r>
            <a:r>
              <a:rPr lang="es-CO" sz="6000" dirty="0" smtClean="0"/>
              <a:t>		</a:t>
            </a:r>
            <a:r>
              <a:rPr lang="es-CO" sz="6000" b="1" dirty="0" smtClean="0"/>
              <a:t>B</a:t>
            </a:r>
            <a:r>
              <a:rPr lang="es-CO" sz="6000" b="1" dirty="0"/>
              <a:t>. </a:t>
            </a:r>
            <a:r>
              <a:rPr lang="es-CO" sz="6000" dirty="0" smtClean="0"/>
              <a:t>14		 </a:t>
            </a:r>
            <a:r>
              <a:rPr lang="es-CO" sz="6000" b="1" dirty="0"/>
              <a:t>C. </a:t>
            </a:r>
            <a:r>
              <a:rPr lang="es-CO" sz="6000" dirty="0"/>
              <a:t>20 </a:t>
            </a:r>
            <a:r>
              <a:rPr lang="es-CO" sz="6000" dirty="0" smtClean="0"/>
              <a:t>		</a:t>
            </a:r>
            <a:r>
              <a:rPr lang="es-CO" sz="6000" b="1" dirty="0" smtClean="0"/>
              <a:t>D</a:t>
            </a:r>
            <a:r>
              <a:rPr lang="es-CO" sz="6000" b="1" dirty="0"/>
              <a:t>. </a:t>
            </a:r>
            <a:r>
              <a:rPr lang="es-CO" sz="6000" dirty="0"/>
              <a:t>40 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34628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449</Words>
  <Application>Microsoft Office PowerPoint</Application>
  <PresentationFormat>Panorámica</PresentationFormat>
  <Paragraphs>24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TALLER ICFES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ICFES</dc:title>
  <dc:creator>Usuario</dc:creator>
  <cp:lastModifiedBy>Usuario</cp:lastModifiedBy>
  <cp:revision>6</cp:revision>
  <dcterms:created xsi:type="dcterms:W3CDTF">2019-07-30T13:00:31Z</dcterms:created>
  <dcterms:modified xsi:type="dcterms:W3CDTF">2019-08-01T17:33:18Z</dcterms:modified>
</cp:coreProperties>
</file>